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2" r:id="rId1"/>
  </p:sldMasterIdLst>
  <p:notesMasterIdLst>
    <p:notesMasterId r:id="rId32"/>
  </p:notesMasterIdLst>
  <p:sldIdLst>
    <p:sldId id="256" r:id="rId2"/>
    <p:sldId id="257" r:id="rId3"/>
    <p:sldId id="258" r:id="rId4"/>
    <p:sldId id="262" r:id="rId5"/>
    <p:sldId id="259" r:id="rId6"/>
    <p:sldId id="260" r:id="rId7"/>
    <p:sldId id="261" r:id="rId8"/>
    <p:sldId id="263" r:id="rId9"/>
    <p:sldId id="265" r:id="rId10"/>
    <p:sldId id="266" r:id="rId11"/>
    <p:sldId id="268" r:id="rId12"/>
    <p:sldId id="267" r:id="rId13"/>
    <p:sldId id="275" r:id="rId14"/>
    <p:sldId id="276" r:id="rId15"/>
    <p:sldId id="270" r:id="rId16"/>
    <p:sldId id="274" r:id="rId17"/>
    <p:sldId id="271" r:id="rId18"/>
    <p:sldId id="272" r:id="rId19"/>
    <p:sldId id="273" r:id="rId20"/>
    <p:sldId id="277" r:id="rId21"/>
    <p:sldId id="278" r:id="rId22"/>
    <p:sldId id="279" r:id="rId23"/>
    <p:sldId id="281" r:id="rId24"/>
    <p:sldId id="280" r:id="rId25"/>
    <p:sldId id="282" r:id="rId26"/>
    <p:sldId id="283" r:id="rId27"/>
    <p:sldId id="287" r:id="rId28"/>
    <p:sldId id="286" r:id="rId29"/>
    <p:sldId id="285" r:id="rId30"/>
    <p:sldId id="288"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58"/>
    <p:restoredTop sz="94651"/>
  </p:normalViewPr>
  <p:slideViewPr>
    <p:cSldViewPr snapToGrid="0" snapToObjects="1">
      <p:cViewPr varScale="1">
        <p:scale>
          <a:sx n="145" d="100"/>
          <a:sy n="145" d="100"/>
        </p:scale>
        <p:origin x="208" y="24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D869A2-52F9-4B42-824D-01FE62C165A0}" type="datetimeFigureOut">
              <a:rPr lang="en-US" smtClean="0"/>
              <a:t>5/30/17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8B3508-0539-E043-AA39-34B89EA2B222}" type="slidenum">
              <a:rPr lang="en-US" smtClean="0"/>
              <a:t>‹#›</a:t>
            </a:fld>
            <a:endParaRPr lang="en-US"/>
          </a:p>
        </p:txBody>
      </p:sp>
    </p:spTree>
    <p:extLst>
      <p:ext uri="{BB962C8B-B14F-4D97-AF65-F5344CB8AC3E}">
        <p14:creationId xmlns:p14="http://schemas.microsoft.com/office/powerpoint/2010/main" val="1740564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28B3508-0539-E043-AA39-34B89EA2B222}" type="slidenum">
              <a:rPr lang="en-US" smtClean="0"/>
              <a:t>1</a:t>
            </a:fld>
            <a:endParaRPr lang="en-US"/>
          </a:p>
        </p:txBody>
      </p:sp>
    </p:spTree>
    <p:extLst>
      <p:ext uri="{BB962C8B-B14F-4D97-AF65-F5344CB8AC3E}">
        <p14:creationId xmlns:p14="http://schemas.microsoft.com/office/powerpoint/2010/main" val="18842761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this function just read each char, if they are </a:t>
            </a:r>
            <a:r>
              <a:rPr lang="en-US" sz="1200" kern="1200" dirty="0" err="1" smtClean="0">
                <a:solidFill>
                  <a:schemeClr val="tx1"/>
                </a:solidFill>
                <a:effectLst/>
                <a:latin typeface="+mn-lt"/>
                <a:ea typeface="+mn-ea"/>
                <a:cs typeface="+mn-cs"/>
              </a:rPr>
              <a:t>specialChars</a:t>
            </a:r>
            <a:r>
              <a:rPr lang="en-US" sz="1200" kern="1200" dirty="0" smtClean="0">
                <a:solidFill>
                  <a:schemeClr val="tx1"/>
                </a:solidFill>
                <a:effectLst/>
                <a:latin typeface="+mn-lt"/>
                <a:ea typeface="+mn-ea"/>
                <a:cs typeface="+mn-cs"/>
              </a:rPr>
              <a:t>, I replace it with “-”, pretty standard O(n) algorithm</a:t>
            </a:r>
            <a:r>
              <a:rPr lang="en-US" dirty="0" smtClean="0">
                <a:effectLst/>
              </a:rPr>
              <a:t> </a:t>
            </a:r>
            <a:endParaRPr lang="en-US" dirty="0"/>
          </a:p>
        </p:txBody>
      </p:sp>
      <p:sp>
        <p:nvSpPr>
          <p:cNvPr id="4" name="Slide Number Placeholder 3"/>
          <p:cNvSpPr>
            <a:spLocks noGrp="1"/>
          </p:cNvSpPr>
          <p:nvPr>
            <p:ph type="sldNum" sz="quarter" idx="10"/>
          </p:nvPr>
        </p:nvSpPr>
        <p:spPr/>
        <p:txBody>
          <a:bodyPr/>
          <a:lstStyle/>
          <a:p>
            <a:fld id="{528B3508-0539-E043-AA39-34B89EA2B222}" type="slidenum">
              <a:rPr lang="en-US" smtClean="0"/>
              <a:t>21</a:t>
            </a:fld>
            <a:endParaRPr lang="en-US"/>
          </a:p>
        </p:txBody>
      </p:sp>
    </p:spTree>
    <p:extLst>
      <p:ext uri="{BB962C8B-B14F-4D97-AF65-F5344CB8AC3E}">
        <p14:creationId xmlns:p14="http://schemas.microsoft.com/office/powerpoint/2010/main" val="12117304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NUL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NUL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smtClean="0"/>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83284890-85D2-4D7B-8EF5-15A9C1DB8F42}" type="datetimeFigureOut">
              <a:rPr lang="en-US" smtClean="0"/>
              <a:t>5/30/17</a:t>
            </a:fld>
            <a:endParaRPr lang="en-US"/>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4FAB73BC-B049-4115-A692-8D63A059BFB8}" type="slidenum">
              <a:rPr lang="en-US" smtClean="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157CC2-0FC8-4686-B024-99790E0F5162}" type="datetimeFigureOut">
              <a:rPr lang="en-US" smtClean="0"/>
              <a:t>5/30/17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6764DA5-CD3D-4590-A511-FCD3BC7A793E}" type="datetimeFigureOut">
              <a:rPr lang="en-US" smtClean="0"/>
              <a:t>5/30/17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2F5661D-6934-4B32-B92C-470368BF1EC6}" type="datetimeFigureOut">
              <a:rPr lang="en-US" smtClean="0"/>
              <a:t>5/30/17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smtClean="0"/>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C6F822A4-8DA6-4447-9B1F-C5DB58435268}" type="datetimeFigureOut">
              <a:rPr lang="en-US" smtClean="0"/>
              <a:t>5/30/17</a:t>
            </a:fld>
            <a:endParaRPr lang="en-US" dirty="0"/>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8604504" y="5211060"/>
            <a:ext cx="2112264" cy="228600"/>
          </a:xfrm>
        </p:spPr>
        <p:txBody>
          <a:bodyPr/>
          <a:lstStyle/>
          <a:p>
            <a:fld id="{4FAB73BC-B049-4115-A692-8D63A059BFB8}" type="slidenum">
              <a:rPr lang="en-US" smtClean="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548D31E-DCDA-41A7-9C67-C4B11B94D21D}" type="datetimeFigureOut">
              <a:rPr lang="en-US" smtClean="0"/>
              <a:t>5/30/17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B3762C0-B258-48F1-ADE6-176B4174CCDD}" type="datetimeFigureOut">
              <a:rPr lang="en-US" smtClean="0"/>
              <a:t>5/30/17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77919A6-33EB-49BD-A62F-1FA56B9F9712}" type="datetimeFigureOut">
              <a:rPr lang="en-US" smtClean="0"/>
              <a:t>5/30/17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4E7D1B-D673-4CF6-8672-009D42ABD2A0}" type="datetimeFigureOut">
              <a:rPr lang="en-US" smtClean="0"/>
              <a:t>5/30/17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smtClean="0"/>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DA16AA21-1863-4931-97CB-99D0A168701B}" type="datetimeFigureOut">
              <a:rPr lang="en-US" smtClean="0"/>
              <a:t>5/30/17</a:t>
            </a:fld>
            <a:endParaRPr lang="en-US"/>
          </a:p>
        </p:txBody>
      </p:sp>
      <p:sp>
        <p:nvSpPr>
          <p:cNvPr id="9" name="Footer Placeholder 8"/>
          <p:cNvSpPr>
            <a:spLocks noGrp="1"/>
          </p:cNvSpPr>
          <p:nvPr>
            <p:ph type="ftr" sz="quarter" idx="11"/>
          </p:nvPr>
        </p:nvSpPr>
        <p:spPr/>
        <p:txBody>
          <a:bodyPr/>
          <a:lstStyle>
            <a:lvl1pPr algn="r">
              <a:defRPr/>
            </a:lvl1pPr>
          </a:lstStyle>
          <a:p>
            <a:endParaRPr lang="en-US"/>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4FAB73BC-B049-4115-A692-8D63A059BFB8}" type="slidenum">
              <a:rPr lang="en-US" smtClean="0"/>
              <a:t>‹#›</a:t>
            </a:fld>
            <a:endParaRPr lang="en-US"/>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3772C379-9A7C-4C87-A116-CBE9F58B04C5}" type="datetimeFigureOut">
              <a:rPr lang="en-US" smtClean="0"/>
              <a:t>5/30/17</a:t>
            </a:fld>
            <a:endParaRPr lang="en-US"/>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4FAB73BC-B049-4115-A692-8D63A059BFB8}" type="slidenum">
              <a:rPr lang="en-US" smtClean="0"/>
              <a:t>‹#›</a:t>
            </a:fld>
            <a:endParaRPr lang="en-US"/>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8664C608-40B1-4030-A28D-5B74BC98ADCE}" type="datetimeFigureOut">
              <a:rPr lang="en-US" smtClean="0"/>
              <a:t>5/30/17</a:t>
            </a:fld>
            <a:endParaRPr lang="en-US" dirty="0"/>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50274531"/>
      </p:ext>
    </p:extLst>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 id="2147483923" r:id="rId11"/>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GO profiling</a:t>
            </a:r>
            <a:br>
              <a:rPr lang="en-US" dirty="0" smtClean="0"/>
            </a:br>
            <a:r>
              <a:rPr lang="en-US" dirty="0" smtClean="0"/>
              <a:t>and optimization</a:t>
            </a:r>
            <a:br>
              <a:rPr lang="en-US" dirty="0" smtClean="0"/>
            </a:br>
            <a:endParaRPr lang="en-US" dirty="0"/>
          </a:p>
        </p:txBody>
      </p:sp>
      <p:sp>
        <p:nvSpPr>
          <p:cNvPr id="3" name="Subtitle 2"/>
          <p:cNvSpPr>
            <a:spLocks noGrp="1"/>
          </p:cNvSpPr>
          <p:nvPr>
            <p:ph type="subTitle" idx="1"/>
          </p:nvPr>
        </p:nvSpPr>
        <p:spPr/>
        <p:txBody>
          <a:bodyPr>
            <a:normAutofit fontScale="92500" lnSpcReduction="20000"/>
          </a:bodyPr>
          <a:lstStyle/>
          <a:p>
            <a:r>
              <a:rPr lang="en-US" dirty="0" smtClean="0"/>
              <a:t>Shuyan Li</a:t>
            </a:r>
          </a:p>
          <a:p>
            <a:r>
              <a:rPr lang="en-US" dirty="0" smtClean="0"/>
              <a:t>CS263</a:t>
            </a:r>
            <a:endParaRPr lang="en-US" dirty="0"/>
          </a:p>
        </p:txBody>
      </p:sp>
    </p:spTree>
    <p:extLst>
      <p:ext uri="{BB962C8B-B14F-4D97-AF65-F5344CB8AC3E}">
        <p14:creationId xmlns:p14="http://schemas.microsoft.com/office/powerpoint/2010/main" val="80455943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3135351" y="0"/>
            <a:ext cx="5540298" cy="6601522"/>
          </a:xfrm>
          <a:prstGeom prst="rect">
            <a:avLst/>
          </a:prstGeom>
        </p:spPr>
      </p:pic>
    </p:spTree>
    <p:extLst>
      <p:ext uri="{BB962C8B-B14F-4D97-AF65-F5344CB8AC3E}">
        <p14:creationId xmlns:p14="http://schemas.microsoft.com/office/powerpoint/2010/main" val="115414445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247185" y="261086"/>
            <a:ext cx="11706922" cy="6351587"/>
          </a:xfrm>
          <a:prstGeom prst="rect">
            <a:avLst/>
          </a:prstGeom>
        </p:spPr>
      </p:pic>
    </p:spTree>
    <p:extLst>
      <p:ext uri="{BB962C8B-B14F-4D97-AF65-F5344CB8AC3E}">
        <p14:creationId xmlns:p14="http://schemas.microsoft.com/office/powerpoint/2010/main" val="182247162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What and how do we profile?</a:t>
            </a:r>
            <a:endParaRPr lang="en-US" dirty="0"/>
          </a:p>
        </p:txBody>
      </p:sp>
      <p:sp>
        <p:nvSpPr>
          <p:cNvPr id="3" name="Content Placeholder 2"/>
          <p:cNvSpPr>
            <a:spLocks noGrp="1"/>
          </p:cNvSpPr>
          <p:nvPr>
            <p:ph idx="1"/>
          </p:nvPr>
        </p:nvSpPr>
        <p:spPr/>
        <p:txBody>
          <a:bodyPr>
            <a:normAutofit/>
          </a:bodyPr>
          <a:lstStyle/>
          <a:p>
            <a:r>
              <a:rPr lang="en-US" sz="2000" b="1" dirty="0" smtClean="0"/>
              <a:t>A) intermediate objects: </a:t>
            </a:r>
            <a:r>
              <a:rPr lang="en-US" sz="2000" dirty="0" smtClean="0"/>
              <a:t>one simple example</a:t>
            </a:r>
            <a:endParaRPr lang="en-US" sz="2000" dirty="0"/>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1289980" y="2511186"/>
            <a:ext cx="7959528" cy="1715125"/>
          </a:xfrm>
          <a:prstGeom prst="rect">
            <a:avLst/>
          </a:prstGeom>
        </p:spPr>
      </p:pic>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1289980" y="4315523"/>
            <a:ext cx="8489640" cy="2200530"/>
          </a:xfrm>
          <a:prstGeom prst="rect">
            <a:avLst/>
          </a:prstGeom>
        </p:spPr>
      </p:pic>
    </p:spTree>
    <p:extLst>
      <p:ext uri="{BB962C8B-B14F-4D97-AF65-F5344CB8AC3E}">
        <p14:creationId xmlns:p14="http://schemas.microsoft.com/office/powerpoint/2010/main" val="10029176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 after </a:t>
            </a:r>
            <a:endParaRPr lang="en-US" dirty="0"/>
          </a:p>
        </p:txBody>
      </p:sp>
      <p:sp>
        <p:nvSpPr>
          <p:cNvPr id="3" name="Content Placeholder 2"/>
          <p:cNvSpPr>
            <a:spLocks noGrp="1"/>
          </p:cNvSpPr>
          <p:nvPr>
            <p:ph idx="1"/>
          </p:nvPr>
        </p:nvSpPr>
        <p:spPr/>
        <p:txBody>
          <a:bodyPr/>
          <a:lstStyle/>
          <a:p>
            <a:r>
              <a:rPr lang="en-US" dirty="0"/>
              <a:t>169-231-98-53:stats </a:t>
            </a:r>
            <a:r>
              <a:rPr lang="en-US" dirty="0" err="1"/>
              <a:t>shuyanli</a:t>
            </a:r>
            <a:r>
              <a:rPr lang="en-US" dirty="0"/>
              <a:t>$ go test -bench . -</a:t>
            </a:r>
            <a:r>
              <a:rPr lang="en-US" dirty="0" err="1"/>
              <a:t>benchmem</a:t>
            </a:r>
            <a:r>
              <a:rPr lang="en-US" dirty="0"/>
              <a:t> -</a:t>
            </a:r>
            <a:r>
              <a:rPr lang="en-US" dirty="0" err="1"/>
              <a:t>cpuprofile</a:t>
            </a:r>
            <a:r>
              <a:rPr lang="en-US" dirty="0"/>
              <a:t> </a:t>
            </a:r>
            <a:r>
              <a:rPr lang="en-US" dirty="0" err="1"/>
              <a:t>prof.cpu</a:t>
            </a:r>
            <a:endParaRPr lang="en-US" dirty="0"/>
          </a:p>
          <a:p>
            <a:r>
              <a:rPr lang="en-US" dirty="0"/>
              <a:t>BenchmarkAddTagsToName-8   	  500000	      </a:t>
            </a:r>
            <a:r>
              <a:rPr lang="en-US" b="1" dirty="0"/>
              <a:t>1214 ns/op</a:t>
            </a:r>
            <a:r>
              <a:rPr lang="en-US" dirty="0"/>
              <a:t>	     220 B/op	      </a:t>
            </a:r>
            <a:endParaRPr lang="en-US" dirty="0" smtClean="0"/>
          </a:p>
          <a:p>
            <a:r>
              <a:rPr lang="en-US" b="1" dirty="0" smtClean="0"/>
              <a:t>17 </a:t>
            </a:r>
            <a:r>
              <a:rPr lang="en-US" b="1" dirty="0" err="1"/>
              <a:t>allocs</a:t>
            </a:r>
            <a:r>
              <a:rPr lang="en-US" b="1" dirty="0"/>
              <a:t>/op</a:t>
            </a:r>
          </a:p>
          <a:p>
            <a:r>
              <a:rPr lang="en-US" dirty="0"/>
              <a:t> </a:t>
            </a:r>
          </a:p>
          <a:p>
            <a:r>
              <a:rPr lang="en-US" b="1" dirty="0"/>
              <a:t>and now we have:</a:t>
            </a:r>
          </a:p>
          <a:p>
            <a:r>
              <a:rPr lang="en-US" dirty="0" err="1"/>
              <a:t>ShuyanmatoMacBook-Pro:stats</a:t>
            </a:r>
            <a:r>
              <a:rPr lang="en-US" dirty="0"/>
              <a:t> </a:t>
            </a:r>
            <a:r>
              <a:rPr lang="en-US" dirty="0" err="1"/>
              <a:t>shuyanli</a:t>
            </a:r>
            <a:r>
              <a:rPr lang="en-US" dirty="0"/>
              <a:t>$ go test -bench . -</a:t>
            </a:r>
            <a:r>
              <a:rPr lang="en-US" dirty="0" err="1"/>
              <a:t>benchmem</a:t>
            </a:r>
            <a:r>
              <a:rPr lang="en-US" dirty="0"/>
              <a:t> -</a:t>
            </a:r>
            <a:r>
              <a:rPr lang="en-US" dirty="0" err="1"/>
              <a:t>cpuprofile</a:t>
            </a:r>
            <a:r>
              <a:rPr lang="en-US" dirty="0"/>
              <a:t> </a:t>
            </a:r>
            <a:r>
              <a:rPr lang="en-US" dirty="0" err="1"/>
              <a:t>prof.cpu</a:t>
            </a:r>
            <a:endParaRPr lang="en-US" dirty="0"/>
          </a:p>
          <a:p>
            <a:r>
              <a:rPr lang="en-US" dirty="0"/>
              <a:t>BenchmarkAddTagsToName-8   	 </a:t>
            </a:r>
            <a:r>
              <a:rPr lang="en-US" dirty="0" smtClean="0"/>
              <a:t>300000.      </a:t>
            </a:r>
            <a:r>
              <a:rPr lang="en-US" b="1" dirty="0" smtClean="0"/>
              <a:t>580 </a:t>
            </a:r>
            <a:r>
              <a:rPr lang="en-US" b="1" dirty="0"/>
              <a:t>ns/op</a:t>
            </a:r>
            <a:r>
              <a:rPr lang="en-US" dirty="0"/>
              <a:t>	     144 </a:t>
            </a:r>
            <a:r>
              <a:rPr lang="en-US" dirty="0" smtClean="0"/>
              <a:t>B/o</a:t>
            </a:r>
          </a:p>
          <a:p>
            <a:r>
              <a:rPr lang="en-US" b="1" dirty="0" smtClean="0"/>
              <a:t>10 </a:t>
            </a:r>
            <a:r>
              <a:rPr lang="en-US" b="1" dirty="0" err="1"/>
              <a:t>allocs</a:t>
            </a:r>
            <a:r>
              <a:rPr lang="en-US" b="1" dirty="0"/>
              <a:t>/op</a:t>
            </a:r>
          </a:p>
        </p:txBody>
      </p:sp>
    </p:spTree>
    <p:extLst>
      <p:ext uri="{BB962C8B-B14F-4D97-AF65-F5344CB8AC3E}">
        <p14:creationId xmlns:p14="http://schemas.microsoft.com/office/powerpoint/2010/main" val="177472428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CPU </a:t>
            </a:r>
            <a:r>
              <a:rPr lang="en-US" dirty="0" err="1" smtClean="0"/>
              <a:t>performace</a:t>
            </a:r>
            <a:r>
              <a:rPr lang="en-US" dirty="0" smtClean="0"/>
              <a:t> after profiling</a:t>
            </a:r>
            <a:endParaRPr lang="en-US" dirty="0"/>
          </a:p>
        </p:txBody>
      </p:sp>
      <p:sp>
        <p:nvSpPr>
          <p:cNvPr id="3" name="Content Placeholder 2"/>
          <p:cNvSpPr>
            <a:spLocks noGrp="1"/>
          </p:cNvSpPr>
          <p:nvPr>
            <p:ph idx="1"/>
          </p:nvPr>
        </p:nvSpPr>
        <p:spPr/>
        <p:txBody>
          <a:bodyPr/>
          <a:lstStyle/>
          <a:p>
            <a:endParaRPr lang="en-US" dirty="0"/>
          </a:p>
        </p:txBody>
      </p:sp>
      <p:sp>
        <p:nvSpPr>
          <p:cNvPr id="4" name="Rectangle 2"/>
          <p:cNvSpPr>
            <a:spLocks noChangeArrowheads="1"/>
          </p:cNvSpPr>
          <p:nvPr/>
        </p:nvSpPr>
        <p:spPr bwMode="auto">
          <a:xfrm>
            <a:off x="1066800" y="164592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025" name="Picture 1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799" y="2103119"/>
            <a:ext cx="10318517" cy="25134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457617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What and how do we profile?</a:t>
            </a:r>
            <a:endParaRPr lang="en-US" dirty="0"/>
          </a:p>
        </p:txBody>
      </p:sp>
      <p:sp>
        <p:nvSpPr>
          <p:cNvPr id="3" name="Content Placeholder 2"/>
          <p:cNvSpPr>
            <a:spLocks noGrp="1"/>
          </p:cNvSpPr>
          <p:nvPr>
            <p:ph idx="1"/>
          </p:nvPr>
        </p:nvSpPr>
        <p:spPr/>
        <p:txBody>
          <a:bodyPr>
            <a:normAutofit/>
          </a:bodyPr>
          <a:lstStyle/>
          <a:p>
            <a:r>
              <a:rPr lang="en-US" sz="2400" b="1" dirty="0"/>
              <a:t>B</a:t>
            </a:r>
            <a:r>
              <a:rPr lang="en-US" sz="2400" b="1" dirty="0" smtClean="0"/>
              <a:t>) cache</a:t>
            </a:r>
            <a:endParaRPr lang="en-US" sz="2400"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2667" y="2943674"/>
            <a:ext cx="11626666" cy="2544956"/>
          </a:xfrm>
          <a:prstGeom prst="rect">
            <a:avLst/>
          </a:prstGeom>
        </p:spPr>
      </p:pic>
    </p:spTree>
    <p:extLst>
      <p:ext uri="{BB962C8B-B14F-4D97-AF65-F5344CB8AC3E}">
        <p14:creationId xmlns:p14="http://schemas.microsoft.com/office/powerpoint/2010/main" val="197361404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8300" y="381000"/>
            <a:ext cx="8915400" cy="6096000"/>
          </a:xfrm>
          <a:prstGeom prst="rect">
            <a:avLst/>
          </a:prstGeom>
        </p:spPr>
      </p:pic>
    </p:spTree>
    <p:extLst>
      <p:ext uri="{BB962C8B-B14F-4D97-AF65-F5344CB8AC3E}">
        <p14:creationId xmlns:p14="http://schemas.microsoft.com/office/powerpoint/2010/main" val="147234889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What and how do we profile?</a:t>
            </a:r>
            <a:endParaRPr lang="en-US" dirty="0"/>
          </a:p>
        </p:txBody>
      </p:sp>
      <p:sp>
        <p:nvSpPr>
          <p:cNvPr id="3" name="Content Placeholder 2"/>
          <p:cNvSpPr>
            <a:spLocks noGrp="1"/>
          </p:cNvSpPr>
          <p:nvPr>
            <p:ph idx="1"/>
          </p:nvPr>
        </p:nvSpPr>
        <p:spPr/>
        <p:txBody>
          <a:bodyPr/>
          <a:lstStyle/>
          <a:p>
            <a:r>
              <a:rPr lang="en-US" dirty="0"/>
              <a:t>B</a:t>
            </a:r>
            <a:r>
              <a:rPr lang="en-US" dirty="0" smtClean="0"/>
              <a:t>) Cache: improvement</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21925" y="2037080"/>
            <a:ext cx="5967141" cy="20320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8966" y="4299822"/>
            <a:ext cx="5880100" cy="2235200"/>
          </a:xfrm>
          <a:prstGeom prst="rect">
            <a:avLst/>
          </a:prstGeom>
        </p:spPr>
      </p:pic>
    </p:spTree>
    <p:extLst>
      <p:ext uri="{BB962C8B-B14F-4D97-AF65-F5344CB8AC3E}">
        <p14:creationId xmlns:p14="http://schemas.microsoft.com/office/powerpoint/2010/main" val="4988091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What and how do we profile?</a:t>
            </a:r>
            <a:endParaRPr lang="en-US" dirty="0"/>
          </a:p>
        </p:txBody>
      </p:sp>
      <p:sp>
        <p:nvSpPr>
          <p:cNvPr id="3" name="Content Placeholder 2"/>
          <p:cNvSpPr>
            <a:spLocks noGrp="1"/>
          </p:cNvSpPr>
          <p:nvPr>
            <p:ph idx="1"/>
          </p:nvPr>
        </p:nvSpPr>
        <p:spPr>
          <a:xfrm>
            <a:off x="1066800" y="1626577"/>
            <a:ext cx="10058400" cy="4826977"/>
          </a:xfrm>
        </p:spPr>
        <p:txBody>
          <a:bodyPr>
            <a:normAutofit/>
          </a:bodyPr>
          <a:lstStyle/>
          <a:p>
            <a:r>
              <a:rPr lang="en-US" sz="2000" b="1" dirty="0"/>
              <a:t>C</a:t>
            </a:r>
            <a:r>
              <a:rPr lang="en-US" sz="2000" b="1" dirty="0" smtClean="0"/>
              <a:t>) data structure</a:t>
            </a:r>
          </a:p>
          <a:p>
            <a:r>
              <a:rPr lang="en-US" sz="2000" dirty="0" smtClean="0"/>
              <a:t>Sometimes </a:t>
            </a:r>
            <a:r>
              <a:rPr lang="en-US" sz="2000" dirty="0"/>
              <a:t>even if the </a:t>
            </a:r>
            <a:r>
              <a:rPr lang="en-US" sz="2000" dirty="0" smtClean="0"/>
              <a:t>algorithms are the </a:t>
            </a:r>
            <a:r>
              <a:rPr lang="en-US" sz="2000" dirty="0"/>
              <a:t>same, which means the big O of </a:t>
            </a:r>
            <a:r>
              <a:rPr lang="en-US" sz="2000" dirty="0" smtClean="0"/>
              <a:t>the function </a:t>
            </a:r>
            <a:r>
              <a:rPr lang="en-US" sz="2000" dirty="0"/>
              <a:t>is the same, the performance of this function varies a lot due to different data structures </a:t>
            </a:r>
            <a:r>
              <a:rPr lang="en-US" sz="2000" dirty="0" smtClean="0"/>
              <a:t>that function </a:t>
            </a:r>
            <a:r>
              <a:rPr lang="en-US" sz="2000" dirty="0"/>
              <a:t>use. For example, using </a:t>
            </a:r>
            <a:r>
              <a:rPr lang="en-US" sz="2000" dirty="0" smtClean="0"/>
              <a:t>either </a:t>
            </a:r>
            <a:r>
              <a:rPr lang="en-US" sz="2000" b="1" dirty="0"/>
              <a:t>map</a:t>
            </a:r>
            <a:r>
              <a:rPr lang="en-US" sz="2000" dirty="0"/>
              <a:t> or an </a:t>
            </a:r>
            <a:r>
              <a:rPr lang="en-US" sz="2000" b="1" dirty="0"/>
              <a:t>array(slice in go) </a:t>
            </a:r>
            <a:r>
              <a:rPr lang="en-US" sz="2000" dirty="0" smtClean="0"/>
              <a:t>to store </a:t>
            </a:r>
            <a:r>
              <a:rPr lang="en-US" sz="2000" dirty="0"/>
              <a:t>some data. However, in some cases, using an array instead of </a:t>
            </a:r>
            <a:r>
              <a:rPr lang="en-US" sz="2000" dirty="0" smtClean="0"/>
              <a:t>map, </a:t>
            </a:r>
            <a:r>
              <a:rPr lang="en-US" sz="2000" dirty="0"/>
              <a:t>if possible, can reduce time the functions consume.</a:t>
            </a:r>
            <a:r>
              <a:rPr lang="en-US" sz="2000" dirty="0"/>
              <a:t> </a:t>
            </a:r>
            <a:endParaRPr lang="en-US" sz="2000" dirty="0" smtClean="0"/>
          </a:p>
          <a:p>
            <a:r>
              <a:rPr lang="en-US" sz="2000" b="1" dirty="0" smtClean="0"/>
              <a:t>Before: (u means time spent in user mode)</a:t>
            </a:r>
          </a:p>
          <a:p>
            <a:r>
              <a:rPr lang="en-US" sz="2000" dirty="0" smtClean="0"/>
              <a:t># </a:t>
            </a:r>
            <a:r>
              <a:rPr lang="en-US" sz="2000" dirty="0"/>
              <a:t>of loops: 76000 (including 1 artificial root node)</a:t>
            </a:r>
          </a:p>
          <a:p>
            <a:r>
              <a:rPr lang="en-US" sz="2000" b="1" dirty="0"/>
              <a:t>26.02u</a:t>
            </a:r>
            <a:r>
              <a:rPr lang="en-US" sz="2000" dirty="0"/>
              <a:t> 0.24s 19.83r </a:t>
            </a:r>
            <a:r>
              <a:rPr lang="en-US" sz="2000" dirty="0" smtClean="0"/>
              <a:t>1288896512kB </a:t>
            </a:r>
            <a:endParaRPr lang="en-US" sz="2000" dirty="0"/>
          </a:p>
          <a:p>
            <a:r>
              <a:rPr lang="en-US" sz="2000" b="1" dirty="0" smtClean="0"/>
              <a:t>After</a:t>
            </a:r>
            <a:endParaRPr lang="en-US" sz="2000" b="1" dirty="0"/>
          </a:p>
          <a:p>
            <a:r>
              <a:rPr lang="en-US" sz="2000" dirty="0"/>
              <a:t># of loops: 76000 (including 1 artificial root node)</a:t>
            </a:r>
          </a:p>
          <a:p>
            <a:r>
              <a:rPr lang="en-US" sz="2000" b="1" dirty="0"/>
              <a:t>17.70u</a:t>
            </a:r>
            <a:r>
              <a:rPr lang="en-US" sz="2000" dirty="0"/>
              <a:t> 0.19s 12.34r 1227948032kB  </a:t>
            </a:r>
          </a:p>
          <a:p>
            <a:endParaRPr lang="en-US" sz="2000" b="1" dirty="0"/>
          </a:p>
        </p:txBody>
      </p:sp>
    </p:spTree>
    <p:extLst>
      <p:ext uri="{BB962C8B-B14F-4D97-AF65-F5344CB8AC3E}">
        <p14:creationId xmlns:p14="http://schemas.microsoft.com/office/powerpoint/2010/main" val="185652493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What and how do we profile?</a:t>
            </a:r>
            <a:endParaRPr lang="en-US" dirty="0"/>
          </a:p>
        </p:txBody>
      </p:sp>
      <p:sp>
        <p:nvSpPr>
          <p:cNvPr id="3" name="Content Placeholder 2"/>
          <p:cNvSpPr>
            <a:spLocks noGrp="1"/>
          </p:cNvSpPr>
          <p:nvPr>
            <p:ph idx="1"/>
          </p:nvPr>
        </p:nvSpPr>
        <p:spPr/>
        <p:txBody>
          <a:bodyPr/>
          <a:lstStyle/>
          <a:p>
            <a:r>
              <a:rPr lang="en-US" sz="2000" b="1" dirty="0"/>
              <a:t>D</a:t>
            </a:r>
            <a:r>
              <a:rPr lang="en-US" sz="2000" b="1" dirty="0" smtClean="0"/>
              <a:t>) </a:t>
            </a:r>
            <a:r>
              <a:rPr lang="en-US" sz="2000" b="1" dirty="0"/>
              <a:t>built-in library or packages</a:t>
            </a:r>
          </a:p>
          <a:p>
            <a:r>
              <a:rPr lang="en-US" dirty="0"/>
              <a:t>Sometimes when we call the library </a:t>
            </a:r>
            <a:r>
              <a:rPr lang="en-US" dirty="0" smtClean="0"/>
              <a:t>functions, </a:t>
            </a:r>
            <a:r>
              <a:rPr lang="en-US" dirty="0"/>
              <a:t>or some </a:t>
            </a:r>
            <a:r>
              <a:rPr lang="en-US" dirty="0" smtClean="0"/>
              <a:t>functions </a:t>
            </a:r>
            <a:r>
              <a:rPr lang="en-US" dirty="0"/>
              <a:t>from packages, the performance is not good, even if the library is a </a:t>
            </a:r>
            <a:r>
              <a:rPr lang="en-US" dirty="0" smtClean="0"/>
              <a:t>well-performance, well-designed </a:t>
            </a:r>
            <a:r>
              <a:rPr lang="en-US" dirty="0"/>
              <a:t>library. The reason is that most of the library are general. For some specific case, however, we might want to implement our own functions (or override the library functions) so that it can run better than the original library functions. They may not be widely-use, but they can be very fast.</a:t>
            </a:r>
          </a:p>
          <a:p>
            <a:endParaRPr lang="en-US" dirty="0" smtClean="0"/>
          </a:p>
          <a:p>
            <a:endParaRPr lang="en-US" dirty="0"/>
          </a:p>
        </p:txBody>
      </p:sp>
    </p:spTree>
    <p:extLst>
      <p:ext uri="{BB962C8B-B14F-4D97-AF65-F5344CB8AC3E}">
        <p14:creationId xmlns:p14="http://schemas.microsoft.com/office/powerpoint/2010/main" val="182462486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In the last lecture: Why profiling	 </a:t>
            </a:r>
            <a:endParaRPr lang="en-US" dirty="0"/>
          </a:p>
        </p:txBody>
      </p:sp>
      <p:sp>
        <p:nvSpPr>
          <p:cNvPr id="3" name="Content Placeholder 2"/>
          <p:cNvSpPr>
            <a:spLocks noGrp="1"/>
          </p:cNvSpPr>
          <p:nvPr>
            <p:ph idx="1"/>
          </p:nvPr>
        </p:nvSpPr>
        <p:spPr/>
        <p:txBody>
          <a:bodyPr/>
          <a:lstStyle/>
          <a:p>
            <a:r>
              <a:rPr lang="en-US" sz="2000" b="1" dirty="0"/>
              <a:t>To improve performance, track performance </a:t>
            </a:r>
            <a:r>
              <a:rPr lang="en-US" sz="2000" b="1" dirty="0" smtClean="0"/>
              <a:t>regressions</a:t>
            </a:r>
          </a:p>
          <a:p>
            <a:r>
              <a:rPr lang="en-US" dirty="0"/>
              <a:t>-find out where </a:t>
            </a:r>
            <a:r>
              <a:rPr lang="en-US" dirty="0" smtClean="0"/>
              <a:t>time </a:t>
            </a:r>
            <a:r>
              <a:rPr lang="en-US" dirty="0"/>
              <a:t>is being </a:t>
            </a:r>
            <a:r>
              <a:rPr lang="en-US" dirty="0" smtClean="0"/>
              <a:t>spent</a:t>
            </a:r>
          </a:p>
          <a:p>
            <a:endParaRPr lang="en-US" dirty="0"/>
          </a:p>
          <a:p>
            <a:r>
              <a:rPr lang="en-US" sz="2000" b="1" dirty="0"/>
              <a:t>To characterize program behavior </a:t>
            </a:r>
          </a:p>
          <a:p>
            <a:r>
              <a:rPr lang="en-US" dirty="0" smtClean="0"/>
              <a:t>-runtime</a:t>
            </a:r>
          </a:p>
          <a:p>
            <a:r>
              <a:rPr lang="en-US" dirty="0" smtClean="0"/>
              <a:t>-program test</a:t>
            </a:r>
          </a:p>
          <a:p>
            <a:endParaRPr lang="en-US" dirty="0"/>
          </a:p>
          <a:p>
            <a:r>
              <a:rPr lang="en-US" b="1" dirty="0"/>
              <a:t>To capture specific or unusual behavior </a:t>
            </a:r>
          </a:p>
        </p:txBody>
      </p:sp>
    </p:spTree>
    <p:extLst>
      <p:ext uri="{BB962C8B-B14F-4D97-AF65-F5344CB8AC3E}">
        <p14:creationId xmlns:p14="http://schemas.microsoft.com/office/powerpoint/2010/main" val="134968892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207730"/>
            <a:ext cx="10053481" cy="6417116"/>
          </a:xfrm>
        </p:spPr>
      </p:pic>
    </p:spTree>
    <p:extLst>
      <p:ext uri="{BB962C8B-B14F-4D97-AF65-F5344CB8AC3E}">
        <p14:creationId xmlns:p14="http://schemas.microsoft.com/office/powerpoint/2010/main" val="101690518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66800" y="642594"/>
            <a:ext cx="10058400" cy="2005069"/>
          </a:xfr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20798" y="2647662"/>
            <a:ext cx="7903426" cy="3958515"/>
          </a:xfrm>
          <a:prstGeom prst="rect">
            <a:avLst/>
          </a:prstGeom>
        </p:spPr>
      </p:pic>
    </p:spTree>
    <p:extLst>
      <p:ext uri="{BB962C8B-B14F-4D97-AF65-F5344CB8AC3E}">
        <p14:creationId xmlns:p14="http://schemas.microsoft.com/office/powerpoint/2010/main" val="147512563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a:t>
            </a:r>
            <a:endParaRPr lang="en-US" dirty="0"/>
          </a:p>
        </p:txBody>
      </p:sp>
      <p:sp>
        <p:nvSpPr>
          <p:cNvPr id="3" name="Content Placeholder 2"/>
          <p:cNvSpPr>
            <a:spLocks noGrp="1"/>
          </p:cNvSpPr>
          <p:nvPr>
            <p:ph idx="1"/>
          </p:nvPr>
        </p:nvSpPr>
        <p:spPr/>
        <p:txBody>
          <a:bodyPr/>
          <a:lstStyle/>
          <a:p>
            <a:r>
              <a:rPr lang="en-US" dirty="0"/>
              <a:t>169-231-98-53:stats </a:t>
            </a:r>
            <a:r>
              <a:rPr lang="en-US" dirty="0" err="1"/>
              <a:t>shuyanli</a:t>
            </a:r>
            <a:r>
              <a:rPr lang="en-US" dirty="0"/>
              <a:t>$ go test -bench . -</a:t>
            </a:r>
            <a:r>
              <a:rPr lang="en-US" dirty="0" err="1"/>
              <a:t>benchmem</a:t>
            </a:r>
            <a:r>
              <a:rPr lang="en-US" dirty="0"/>
              <a:t> -</a:t>
            </a:r>
            <a:r>
              <a:rPr lang="en-US" dirty="0" err="1"/>
              <a:t>cpuprofile</a:t>
            </a:r>
            <a:r>
              <a:rPr lang="en-US" dirty="0"/>
              <a:t> </a:t>
            </a:r>
            <a:r>
              <a:rPr lang="en-US" dirty="0" err="1"/>
              <a:t>prof.cpu</a:t>
            </a:r>
            <a:endParaRPr lang="en-US" dirty="0"/>
          </a:p>
          <a:p>
            <a:r>
              <a:rPr lang="en-US" dirty="0"/>
              <a:t>BenchmarkAddTagsToName-8   	  500000	      1214 ns/op	     220 B/op	      17 </a:t>
            </a:r>
            <a:r>
              <a:rPr lang="en-US" dirty="0" err="1"/>
              <a:t>allocs</a:t>
            </a:r>
            <a:r>
              <a:rPr lang="en-US" dirty="0"/>
              <a:t>/op</a:t>
            </a:r>
          </a:p>
          <a:p>
            <a:r>
              <a:rPr lang="en-US" dirty="0"/>
              <a:t> </a:t>
            </a:r>
          </a:p>
          <a:p>
            <a:r>
              <a:rPr lang="en-US" b="1" dirty="0"/>
              <a:t>Compare to the previous naïve algorithm:</a:t>
            </a:r>
          </a:p>
          <a:p>
            <a:r>
              <a:rPr lang="en-US" dirty="0"/>
              <a:t>169-231-98-53:stats </a:t>
            </a:r>
            <a:r>
              <a:rPr lang="en-US" dirty="0" err="1"/>
              <a:t>shuyanli</a:t>
            </a:r>
            <a:r>
              <a:rPr lang="en-US" dirty="0"/>
              <a:t>$ go test -bench . -</a:t>
            </a:r>
            <a:r>
              <a:rPr lang="en-US" dirty="0" err="1"/>
              <a:t>benchmem</a:t>
            </a:r>
            <a:r>
              <a:rPr lang="en-US" dirty="0"/>
              <a:t> -</a:t>
            </a:r>
            <a:r>
              <a:rPr lang="en-US" dirty="0" err="1"/>
              <a:t>cpuprofile</a:t>
            </a:r>
            <a:r>
              <a:rPr lang="en-US" dirty="0"/>
              <a:t> </a:t>
            </a:r>
            <a:r>
              <a:rPr lang="en-US" dirty="0" err="1"/>
              <a:t>prof.cpu</a:t>
            </a:r>
            <a:endParaRPr lang="en-US" dirty="0"/>
          </a:p>
          <a:p>
            <a:r>
              <a:rPr lang="en-US" dirty="0"/>
              <a:t>BenchmarkAddTagsToName-8   	  500000	      2524 ns/op	     528 B/op	      19 </a:t>
            </a:r>
            <a:r>
              <a:rPr lang="en-US" dirty="0" err="1"/>
              <a:t>allocs</a:t>
            </a:r>
            <a:r>
              <a:rPr lang="en-US" dirty="0"/>
              <a:t>/op</a:t>
            </a:r>
          </a:p>
          <a:p>
            <a:endParaRPr lang="en-US" dirty="0"/>
          </a:p>
        </p:txBody>
      </p:sp>
    </p:spTree>
    <p:extLst>
      <p:ext uri="{BB962C8B-B14F-4D97-AF65-F5344CB8AC3E}">
        <p14:creationId xmlns:p14="http://schemas.microsoft.com/office/powerpoint/2010/main" val="98860774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What and how do we profile?</a:t>
            </a:r>
            <a:endParaRPr lang="en-US" dirty="0"/>
          </a:p>
        </p:txBody>
      </p:sp>
      <p:sp>
        <p:nvSpPr>
          <p:cNvPr id="3" name="Content Placeholder 2"/>
          <p:cNvSpPr>
            <a:spLocks noGrp="1"/>
          </p:cNvSpPr>
          <p:nvPr>
            <p:ph idx="1"/>
          </p:nvPr>
        </p:nvSpPr>
        <p:spPr/>
        <p:txBody>
          <a:bodyPr/>
          <a:lstStyle/>
          <a:p>
            <a:r>
              <a:rPr lang="en-US" sz="2000" b="1" dirty="0" smtClean="0"/>
              <a:t>E) </a:t>
            </a:r>
            <a:r>
              <a:rPr lang="en-US" sz="2000" b="1" dirty="0"/>
              <a:t>avoid allocation</a:t>
            </a:r>
          </a:p>
          <a:p>
            <a:r>
              <a:rPr lang="en-US" dirty="0"/>
              <a:t>An allocation means a possible GC. This doesn’t mean GC is slow. GC is actually pretty fast. It’s just because every time we allocate, the run time has to do extra work to find some space, so allocations are not free. As a result, we want to minimize the allocation number. Check the path (hot path) where the number of allocation is high. Using the way introduced above </a:t>
            </a:r>
            <a:r>
              <a:rPr lang="en-US" dirty="0" smtClean="0"/>
              <a:t>to </a:t>
            </a:r>
            <a:r>
              <a:rPr lang="en-US" dirty="0"/>
              <a:t>minimize the allocation number.</a:t>
            </a:r>
            <a:r>
              <a:rPr lang="en-US" dirty="0"/>
              <a:t> </a:t>
            </a:r>
            <a:endParaRPr lang="en-US" dirty="0"/>
          </a:p>
          <a:p>
            <a:endParaRPr lang="en-US" dirty="0" smtClean="0"/>
          </a:p>
          <a:p>
            <a:endParaRPr lang="en-US" dirty="0"/>
          </a:p>
        </p:txBody>
      </p:sp>
    </p:spTree>
    <p:extLst>
      <p:ext uri="{BB962C8B-B14F-4D97-AF65-F5344CB8AC3E}">
        <p14:creationId xmlns:p14="http://schemas.microsoft.com/office/powerpoint/2010/main" val="180058659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smtClean="0"/>
          </a:p>
          <a:p>
            <a:endParaRPr lang="en-US" dirty="0"/>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2904392" y="-236659"/>
            <a:ext cx="5351585" cy="6997944"/>
          </a:xfrm>
          <a:prstGeom prst="rect">
            <a:avLst/>
          </a:prstGeom>
        </p:spPr>
      </p:pic>
    </p:spTree>
    <p:extLst>
      <p:ext uri="{BB962C8B-B14F-4D97-AF65-F5344CB8AC3E}">
        <p14:creationId xmlns:p14="http://schemas.microsoft.com/office/powerpoint/2010/main" val="152277998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Brief idea of where allocation  come from</a:t>
            </a:r>
            <a:endParaRPr lang="en-US" dirty="0"/>
          </a:p>
        </p:txBody>
      </p:sp>
      <p:sp>
        <p:nvSpPr>
          <p:cNvPr id="3" name="Content Placeholder 2"/>
          <p:cNvSpPr>
            <a:spLocks noGrp="1"/>
          </p:cNvSpPr>
          <p:nvPr>
            <p:ph idx="1"/>
          </p:nvPr>
        </p:nvSpPr>
        <p:spPr>
          <a:xfrm>
            <a:off x="1066800" y="3490332"/>
            <a:ext cx="10058400" cy="2544708"/>
          </a:xfrm>
        </p:spPr>
        <p:txBody>
          <a:bodyPr/>
          <a:lstStyle/>
          <a:p>
            <a:r>
              <a:rPr lang="en-US" dirty="0"/>
              <a:t>we first create a slice called </a:t>
            </a:r>
            <a:r>
              <a:rPr lang="en-US" dirty="0" err="1"/>
              <a:t>KeyOrder</a:t>
            </a:r>
            <a:r>
              <a:rPr lang="en-US" dirty="0"/>
              <a:t>, which in this case is an empty slice that doesn’t have any capacity and length. We then use append to add the host string to this slice. Now there is a re-allocation since we allocate a new slice, copy over all the elements (actually there is nothing we can copy form </a:t>
            </a:r>
            <a:r>
              <a:rPr lang="en-US" dirty="0" err="1"/>
              <a:t>keyOrder</a:t>
            </a:r>
            <a:r>
              <a:rPr lang="en-US" dirty="0"/>
              <a:t>) to the </a:t>
            </a:r>
            <a:r>
              <a:rPr lang="en-US" dirty="0" err="1"/>
              <a:t>keyOrder</a:t>
            </a:r>
            <a:r>
              <a:rPr lang="en-US" dirty="0"/>
              <a:t>. </a:t>
            </a:r>
            <a:r>
              <a:rPr lang="en-US" dirty="0" smtClean="0"/>
              <a:t>Then </a:t>
            </a:r>
            <a:r>
              <a:rPr lang="en-US" dirty="0"/>
              <a:t>we call the append again to append the slice. In other words, we did 2 more allocation, which was a waste of time and </a:t>
            </a:r>
            <a:r>
              <a:rPr lang="en-US" dirty="0" smtClean="0"/>
              <a:t>space.</a:t>
            </a:r>
            <a:endParaRPr lang="en-US" dirty="0"/>
          </a:p>
          <a:p>
            <a:endParaRPr lang="en-US" dirty="0"/>
          </a:p>
        </p:txBody>
      </p:sp>
      <p:pic>
        <p:nvPicPr>
          <p:cNvPr id="10" name="Picture 9"/>
          <p:cNvPicPr/>
          <p:nvPr/>
        </p:nvPicPr>
        <p:blipFill>
          <a:blip r:embed="rId2">
            <a:extLst>
              <a:ext uri="{28A0092B-C50C-407E-A947-70E740481C1C}">
                <a14:useLocalDpi xmlns:a14="http://schemas.microsoft.com/office/drawing/2010/main" val="0"/>
              </a:ext>
            </a:extLst>
          </a:blip>
          <a:stretch>
            <a:fillRect/>
          </a:stretch>
        </p:blipFill>
        <p:spPr>
          <a:xfrm>
            <a:off x="2327040" y="1904689"/>
            <a:ext cx="7508336" cy="1440676"/>
          </a:xfrm>
          <a:prstGeom prst="rect">
            <a:avLst/>
          </a:prstGeom>
        </p:spPr>
      </p:pic>
    </p:spTree>
    <p:extLst>
      <p:ext uri="{BB962C8B-B14F-4D97-AF65-F5344CB8AC3E}">
        <p14:creationId xmlns:p14="http://schemas.microsoft.com/office/powerpoint/2010/main" val="134588268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Small steps every day</a:t>
            </a:r>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796" y="2539650"/>
            <a:ext cx="10058400" cy="949332"/>
          </a:xfrm>
        </p:spPr>
      </p:pic>
      <p:pic>
        <p:nvPicPr>
          <p:cNvPr id="4" name="Picture 3"/>
          <p:cNvPicPr/>
          <p:nvPr/>
        </p:nvPicPr>
        <p:blipFill>
          <a:blip r:embed="rId3">
            <a:extLst>
              <a:ext uri="{28A0092B-C50C-407E-A947-70E740481C1C}">
                <a14:useLocalDpi xmlns:a14="http://schemas.microsoft.com/office/drawing/2010/main" val="0"/>
              </a:ext>
            </a:extLst>
          </a:blip>
          <a:stretch>
            <a:fillRect/>
          </a:stretch>
        </p:blipFill>
        <p:spPr>
          <a:xfrm>
            <a:off x="1066795" y="3847171"/>
            <a:ext cx="10058401" cy="959005"/>
          </a:xfrm>
          <a:prstGeom prst="rect">
            <a:avLst/>
          </a:prstGeom>
        </p:spPr>
      </p:pic>
      <p:pic>
        <p:nvPicPr>
          <p:cNvPr id="5" name="Picture 4"/>
          <p:cNvPicPr/>
          <p:nvPr/>
        </p:nvPicPr>
        <p:blipFill>
          <a:blip r:embed="rId4">
            <a:extLst>
              <a:ext uri="{28A0092B-C50C-407E-A947-70E740481C1C}">
                <a14:useLocalDpi xmlns:a14="http://schemas.microsoft.com/office/drawing/2010/main" val="0"/>
              </a:ext>
            </a:extLst>
          </a:blip>
          <a:stretch>
            <a:fillRect/>
          </a:stretch>
        </p:blipFill>
        <p:spPr>
          <a:xfrm>
            <a:off x="1066796" y="4973444"/>
            <a:ext cx="10058401" cy="799118"/>
          </a:xfrm>
          <a:prstGeom prst="rect">
            <a:avLst/>
          </a:prstGeom>
        </p:spPr>
      </p:pic>
    </p:spTree>
    <p:extLst>
      <p:ext uri="{BB962C8B-B14F-4D97-AF65-F5344CB8AC3E}">
        <p14:creationId xmlns:p14="http://schemas.microsoft.com/office/powerpoint/2010/main" val="101999475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7659" y="319208"/>
            <a:ext cx="10058400" cy="1371600"/>
          </a:xfrm>
        </p:spPr>
        <p:txBody>
          <a:bodyPr/>
          <a:lstStyle/>
          <a:p>
            <a:r>
              <a:rPr lang="en-US" dirty="0" err="1" smtClean="0"/>
              <a:t>stackImpect</a:t>
            </a:r>
            <a:endParaRPr lang="en-US" dirty="0"/>
          </a:p>
        </p:txBody>
      </p:sp>
      <p:pic>
        <p:nvPicPr>
          <p:cNvPr id="4" name="Content Placeholder 3"/>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1144117" y="1438508"/>
            <a:ext cx="9683718" cy="5169740"/>
          </a:xfrm>
          <a:prstGeom prst="rect">
            <a:avLst/>
          </a:prstGeom>
        </p:spPr>
      </p:pic>
    </p:spTree>
    <p:extLst>
      <p:ext uri="{BB962C8B-B14F-4D97-AF65-F5344CB8AC3E}">
        <p14:creationId xmlns:p14="http://schemas.microsoft.com/office/powerpoint/2010/main" val="88764419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Tear program apart</a:t>
            </a:r>
            <a:endParaRPr lang="en-US" dirty="0"/>
          </a:p>
        </p:txBody>
      </p:sp>
      <p:sp>
        <p:nvSpPr>
          <p:cNvPr id="3" name="Content Placeholder 2"/>
          <p:cNvSpPr>
            <a:spLocks noGrp="1"/>
          </p:cNvSpPr>
          <p:nvPr>
            <p:ph idx="1"/>
          </p:nvPr>
        </p:nvSpPr>
        <p:spPr/>
        <p:txBody>
          <a:bodyPr>
            <a:normAutofit/>
          </a:bodyPr>
          <a:lstStyle/>
          <a:p>
            <a:r>
              <a:rPr lang="en-US" sz="2000" dirty="0"/>
              <a:t>Writing a </a:t>
            </a:r>
            <a:r>
              <a:rPr lang="en-US" sz="2000" b="1" dirty="0"/>
              <a:t>benchmark</a:t>
            </a:r>
            <a:r>
              <a:rPr lang="en-US" sz="2000" dirty="0"/>
              <a:t> can help figuring out the details of the program without keep running the program repeatedly. More important, sometime allocation number of one function is high due to the functions it calls. Sometimes these functions hide very deep. Using a </a:t>
            </a:r>
            <a:r>
              <a:rPr lang="en-US" sz="2000" dirty="0" err="1"/>
              <a:t>stackImpect</a:t>
            </a:r>
            <a:r>
              <a:rPr lang="en-US" sz="2000" dirty="0"/>
              <a:t> cannot help to find them out but using a benchmark can.</a:t>
            </a:r>
          </a:p>
          <a:p>
            <a:r>
              <a:rPr lang="en-US" sz="2000" dirty="0"/>
              <a:t>What’s more, disassemble the function can also help.  For example:</a:t>
            </a:r>
            <a:endParaRPr lang="en-US" sz="2000" dirty="0"/>
          </a:p>
        </p:txBody>
      </p:sp>
    </p:spTree>
    <p:extLst>
      <p:ext uri="{BB962C8B-B14F-4D97-AF65-F5344CB8AC3E}">
        <p14:creationId xmlns:p14="http://schemas.microsoft.com/office/powerpoint/2010/main" val="199703239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Tear program apart</a:t>
            </a:r>
            <a:endParaRPr lang="en-US" dirty="0"/>
          </a:p>
        </p:txBody>
      </p:sp>
      <p:pic>
        <p:nvPicPr>
          <p:cNvPr id="4" name="Content Placeholder 3"/>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1547448" y="2014194"/>
            <a:ext cx="8009147" cy="4609630"/>
          </a:xfrm>
          <a:prstGeom prst="rect">
            <a:avLst/>
          </a:prstGeom>
        </p:spPr>
      </p:pic>
    </p:spTree>
    <p:extLst>
      <p:ext uri="{BB962C8B-B14F-4D97-AF65-F5344CB8AC3E}">
        <p14:creationId xmlns:p14="http://schemas.microsoft.com/office/powerpoint/2010/main" val="12169406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my presentation	</a:t>
            </a:r>
            <a:endParaRPr lang="en-US" dirty="0"/>
          </a:p>
        </p:txBody>
      </p:sp>
      <p:sp>
        <p:nvSpPr>
          <p:cNvPr id="3" name="Content Placeholder 2"/>
          <p:cNvSpPr>
            <a:spLocks noGrp="1"/>
          </p:cNvSpPr>
          <p:nvPr>
            <p:ph idx="1"/>
          </p:nvPr>
        </p:nvSpPr>
        <p:spPr/>
        <p:txBody>
          <a:bodyPr>
            <a:normAutofit/>
          </a:bodyPr>
          <a:lstStyle/>
          <a:p>
            <a:r>
              <a:rPr lang="en-US" sz="2000" b="1" dirty="0" smtClean="0"/>
              <a:t>Where shall we start profiling?</a:t>
            </a:r>
          </a:p>
          <a:p>
            <a:endParaRPr lang="en-US" sz="2000" b="1" dirty="0"/>
          </a:p>
          <a:p>
            <a:r>
              <a:rPr lang="en-US" sz="2000" b="1" dirty="0" smtClean="0"/>
              <a:t>What shall we profiling?</a:t>
            </a:r>
          </a:p>
          <a:p>
            <a:endParaRPr lang="en-US" sz="2000" b="1" dirty="0"/>
          </a:p>
          <a:p>
            <a:r>
              <a:rPr lang="en-US" sz="2000" b="1" dirty="0" smtClean="0"/>
              <a:t>How do we do the profiling?</a:t>
            </a:r>
            <a:endParaRPr lang="en-US" sz="2000" b="1" dirty="0"/>
          </a:p>
        </p:txBody>
      </p:sp>
    </p:spTree>
    <p:extLst>
      <p:ext uri="{BB962C8B-B14F-4D97-AF65-F5344CB8AC3E}">
        <p14:creationId xmlns:p14="http://schemas.microsoft.com/office/powerpoint/2010/main" val="117876167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 you	</a:t>
            </a:r>
            <a:endParaRPr lang="en-US" dirty="0"/>
          </a:p>
        </p:txBody>
      </p:sp>
      <p:sp>
        <p:nvSpPr>
          <p:cNvPr id="3" name="Content Placeholder 2"/>
          <p:cNvSpPr>
            <a:spLocks noGrp="1"/>
          </p:cNvSpPr>
          <p:nvPr>
            <p:ph idx="1"/>
          </p:nvPr>
        </p:nvSpPr>
        <p:spPr/>
        <p:txBody>
          <a:bodyPr>
            <a:normAutofit/>
          </a:bodyPr>
          <a:lstStyle/>
          <a:p>
            <a:r>
              <a:rPr lang="en-US" sz="2400" dirty="0" smtClean="0"/>
              <a:t>Q&amp;A</a:t>
            </a:r>
            <a:endParaRPr lang="en-US" sz="2400" dirty="0"/>
          </a:p>
        </p:txBody>
      </p:sp>
    </p:spTree>
    <p:extLst>
      <p:ext uri="{BB962C8B-B14F-4D97-AF65-F5344CB8AC3E}">
        <p14:creationId xmlns:p14="http://schemas.microsoft.com/office/powerpoint/2010/main" val="15164837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tools we can use</a:t>
            </a:r>
            <a:endParaRPr lang="en-US" dirty="0"/>
          </a:p>
        </p:txBody>
      </p:sp>
      <p:sp>
        <p:nvSpPr>
          <p:cNvPr id="3" name="Content Placeholder 2"/>
          <p:cNvSpPr>
            <a:spLocks noGrp="1"/>
          </p:cNvSpPr>
          <p:nvPr>
            <p:ph idx="1"/>
          </p:nvPr>
        </p:nvSpPr>
        <p:spPr>
          <a:xfrm>
            <a:off x="1066800" y="2103119"/>
            <a:ext cx="10058400" cy="4217781"/>
          </a:xfrm>
        </p:spPr>
        <p:txBody>
          <a:bodyPr>
            <a:normAutofit fontScale="92500" lnSpcReduction="10000"/>
          </a:bodyPr>
          <a:lstStyle/>
          <a:p>
            <a:r>
              <a:rPr lang="en-US" dirty="0" smtClean="0"/>
              <a:t>1: </a:t>
            </a:r>
            <a:r>
              <a:rPr lang="en-US" dirty="0" err="1" smtClean="0"/>
              <a:t>pprof</a:t>
            </a:r>
            <a:endParaRPr lang="en-US" dirty="0" smtClean="0"/>
          </a:p>
          <a:p>
            <a:r>
              <a:rPr lang="en-US" dirty="0" smtClean="0"/>
              <a:t>-terminal (command line)</a:t>
            </a:r>
          </a:p>
          <a:p>
            <a:r>
              <a:rPr lang="en-US" dirty="0" smtClean="0"/>
              <a:t>-multiple flag(-</a:t>
            </a:r>
            <a:r>
              <a:rPr lang="en-US" dirty="0" err="1" smtClean="0"/>
              <a:t>memflag</a:t>
            </a:r>
            <a:r>
              <a:rPr lang="en-US" dirty="0" smtClean="0"/>
              <a:t>, -</a:t>
            </a:r>
            <a:r>
              <a:rPr lang="en-US" dirty="0" err="1" smtClean="0"/>
              <a:t>cpuflag</a:t>
            </a:r>
            <a:r>
              <a:rPr lang="en-US" dirty="0" smtClean="0"/>
              <a:t>), diagrams, programmer </a:t>
            </a:r>
            <a:r>
              <a:rPr lang="en-US" dirty="0" smtClean="0"/>
              <a:t>friendly</a:t>
            </a:r>
          </a:p>
          <a:p>
            <a:r>
              <a:rPr lang="en-US" dirty="0" smtClean="0"/>
              <a:t>-</a:t>
            </a:r>
            <a:r>
              <a:rPr lang="en-US" b="1" dirty="0" smtClean="0"/>
              <a:t>benchmark</a:t>
            </a:r>
            <a:endParaRPr lang="en-US" b="1" dirty="0" smtClean="0"/>
          </a:p>
          <a:p>
            <a:r>
              <a:rPr lang="en-US" dirty="0" smtClean="0"/>
              <a:t>-different ways to check performance</a:t>
            </a:r>
          </a:p>
          <a:p>
            <a:r>
              <a:rPr lang="en-US" dirty="0" smtClean="0"/>
              <a:t>-controllable</a:t>
            </a:r>
          </a:p>
          <a:p>
            <a:endParaRPr lang="en-US" dirty="0"/>
          </a:p>
          <a:p>
            <a:r>
              <a:rPr lang="en-US" dirty="0" smtClean="0"/>
              <a:t>2: </a:t>
            </a:r>
            <a:r>
              <a:rPr lang="en-US" dirty="0" err="1" smtClean="0"/>
              <a:t>stackImpect</a:t>
            </a:r>
            <a:endParaRPr lang="en-US" dirty="0" smtClean="0"/>
          </a:p>
          <a:p>
            <a:r>
              <a:rPr lang="en-US" dirty="0" smtClean="0"/>
              <a:t>-third-party platform</a:t>
            </a:r>
          </a:p>
          <a:p>
            <a:r>
              <a:rPr lang="en-US" dirty="0" smtClean="0"/>
              <a:t>-show the results dynamically on the dashboard</a:t>
            </a:r>
          </a:p>
          <a:p>
            <a:r>
              <a:rPr lang="en-US" dirty="0" smtClean="0"/>
              <a:t>-one can see the in-time performance</a:t>
            </a:r>
          </a:p>
          <a:p>
            <a:r>
              <a:rPr lang="en-US" dirty="0" smtClean="0"/>
              <a:t>-un-controllable</a:t>
            </a:r>
          </a:p>
        </p:txBody>
      </p:sp>
    </p:spTree>
    <p:extLst>
      <p:ext uri="{BB962C8B-B14F-4D97-AF65-F5344CB8AC3E}">
        <p14:creationId xmlns:p14="http://schemas.microsoft.com/office/powerpoint/2010/main" val="2807728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 Where shall we start?</a:t>
            </a:r>
            <a:endParaRPr lang="en-US" dirty="0"/>
          </a:p>
        </p:txBody>
      </p:sp>
      <p:sp>
        <p:nvSpPr>
          <p:cNvPr id="3" name="Content Placeholder 2"/>
          <p:cNvSpPr>
            <a:spLocks noGrp="1"/>
          </p:cNvSpPr>
          <p:nvPr>
            <p:ph idx="1"/>
          </p:nvPr>
        </p:nvSpPr>
        <p:spPr>
          <a:xfrm>
            <a:off x="1066800" y="1652953"/>
            <a:ext cx="10058400" cy="5108331"/>
          </a:xfrm>
        </p:spPr>
        <p:txBody>
          <a:bodyPr>
            <a:normAutofit fontScale="85000" lnSpcReduction="20000"/>
          </a:bodyPr>
          <a:lstStyle/>
          <a:p>
            <a:r>
              <a:rPr lang="en-US" b="1" dirty="0" smtClean="0"/>
              <a:t>1) add the CPU flag and memory flag in code and use </a:t>
            </a:r>
            <a:r>
              <a:rPr lang="en-US" b="1" dirty="0" err="1" smtClean="0"/>
              <a:t>pprof</a:t>
            </a:r>
            <a:r>
              <a:rPr lang="en-US" b="1" dirty="0" smtClean="0"/>
              <a:t> in terminal to get the performance of the program:</a:t>
            </a:r>
          </a:p>
          <a:p>
            <a:r>
              <a:rPr lang="en-US" dirty="0"/>
              <a:t>(</a:t>
            </a:r>
            <a:r>
              <a:rPr lang="en-US" dirty="0" err="1"/>
              <a:t>pprof</a:t>
            </a:r>
            <a:r>
              <a:rPr lang="en-US" dirty="0"/>
              <a:t>) top10</a:t>
            </a:r>
          </a:p>
          <a:p>
            <a:r>
              <a:rPr lang="en-US" dirty="0"/>
              <a:t>16160ms of 23130ms total (69.87%)</a:t>
            </a:r>
          </a:p>
          <a:p>
            <a:r>
              <a:rPr lang="en-US" dirty="0"/>
              <a:t>Dropped 97 nodes (cum &lt;= 115.65ms)</a:t>
            </a:r>
          </a:p>
          <a:p>
            <a:r>
              <a:rPr lang="en-US" dirty="0"/>
              <a:t>Showing top 10 nodes out of 74 (cum &gt;= 1540ms)</a:t>
            </a:r>
          </a:p>
          <a:p>
            <a:r>
              <a:rPr lang="en-US" dirty="0" smtClean="0"/>
              <a:t>   flat     </a:t>
            </a:r>
            <a:r>
              <a:rPr lang="zh-CN" altLang="en-US" dirty="0" smtClean="0"/>
              <a:t>   </a:t>
            </a:r>
            <a:r>
              <a:rPr lang="en-US" dirty="0" smtClean="0"/>
              <a:t>flat%   </a:t>
            </a:r>
            <a:r>
              <a:rPr lang="zh-CN" altLang="en-US" dirty="0" smtClean="0"/>
              <a:t>    </a:t>
            </a:r>
            <a:r>
              <a:rPr lang="en-US" dirty="0" smtClean="0"/>
              <a:t>sum%       cum   </a:t>
            </a:r>
            <a:r>
              <a:rPr lang="zh-CN" altLang="en-US" dirty="0" smtClean="0"/>
              <a:t>  </a:t>
            </a:r>
            <a:r>
              <a:rPr lang="en-US" dirty="0" smtClean="0"/>
              <a:t>cum%.  //cumulative</a:t>
            </a:r>
          </a:p>
          <a:p>
            <a:r>
              <a:rPr lang="en-US" dirty="0"/>
              <a:t>    2550ms 11.02% 11.02%     2760ms 11.93%  runtime.mapaccess1_fast64</a:t>
            </a:r>
          </a:p>
          <a:p>
            <a:r>
              <a:rPr lang="en-US" dirty="0"/>
              <a:t>    2360ms 10.20% 21.23%     5590ms 24.17%  </a:t>
            </a:r>
            <a:r>
              <a:rPr lang="en-US" dirty="0" err="1"/>
              <a:t>runtime.scanobject</a:t>
            </a:r>
            <a:endParaRPr lang="en-US" dirty="0"/>
          </a:p>
          <a:p>
            <a:r>
              <a:rPr lang="en-US" dirty="0"/>
              <a:t>    1910ms  8.26% 29.49%     4530ms 19.58%  </a:t>
            </a:r>
            <a:r>
              <a:rPr lang="en-US" dirty="0" err="1"/>
              <a:t>runtime.mapassign</a:t>
            </a:r>
            <a:endParaRPr lang="en-US" dirty="0"/>
          </a:p>
          <a:p>
            <a:r>
              <a:rPr lang="en-US" dirty="0"/>
              <a:t>    1670ms  7.22% 36.71%     1710ms  7.39%  </a:t>
            </a:r>
            <a:r>
              <a:rPr lang="en-US" dirty="0" err="1"/>
              <a:t>runtime.greyobject</a:t>
            </a:r>
            <a:endParaRPr lang="en-US" dirty="0"/>
          </a:p>
          <a:p>
            <a:r>
              <a:rPr lang="en-US" dirty="0"/>
              <a:t>    1660ms  7.18% 43.88%    12680ms 54.82%  </a:t>
            </a:r>
            <a:r>
              <a:rPr lang="en-US" dirty="0" err="1"/>
              <a:t>main.FindLoops</a:t>
            </a:r>
            <a:endParaRPr lang="en-US" dirty="0"/>
          </a:p>
          <a:p>
            <a:r>
              <a:rPr lang="en-US" dirty="0"/>
              <a:t>    1580ms  6.83% 50.71%     1580ms  6.83%  </a:t>
            </a:r>
            <a:r>
              <a:rPr lang="en-US" dirty="0" err="1"/>
              <a:t>runtime.heapBitsForObject</a:t>
            </a:r>
            <a:endParaRPr lang="en-US" dirty="0"/>
          </a:p>
          <a:p>
            <a:r>
              <a:rPr lang="en-US" dirty="0"/>
              <a:t>    1580ms  6.83% 57.54%     4090ms 17.68%  </a:t>
            </a:r>
            <a:r>
              <a:rPr lang="en-US" dirty="0" err="1"/>
              <a:t>runtime.mallocgc</a:t>
            </a:r>
            <a:endParaRPr lang="en-US" dirty="0"/>
          </a:p>
          <a:p>
            <a:r>
              <a:rPr lang="en-US" dirty="0"/>
              <a:t>    1070ms  4.63% 62.17%     2860ms 12.36%  </a:t>
            </a:r>
            <a:r>
              <a:rPr lang="en-US" dirty="0" err="1"/>
              <a:t>main.DFS</a:t>
            </a:r>
            <a:endParaRPr lang="en-US" dirty="0"/>
          </a:p>
          <a:p>
            <a:r>
              <a:rPr lang="en-US" dirty="0"/>
              <a:t>     960ms  4.15% 66.32%      960ms  4.15%  </a:t>
            </a:r>
            <a:r>
              <a:rPr lang="en-US" dirty="0" err="1"/>
              <a:t>runtime.memmove</a:t>
            </a:r>
            <a:endParaRPr lang="en-US" dirty="0"/>
          </a:p>
          <a:p>
            <a:r>
              <a:rPr lang="en-US" dirty="0"/>
              <a:t>     820ms  3.55% 69.87%     1540ms  6.66%  </a:t>
            </a:r>
            <a:r>
              <a:rPr lang="en-US" dirty="0" err="1"/>
              <a:t>runtime.makemap</a:t>
            </a:r>
            <a:endParaRPr lang="en-US" dirty="0"/>
          </a:p>
          <a:p>
            <a:endParaRPr lang="en-US" dirty="0"/>
          </a:p>
        </p:txBody>
      </p:sp>
    </p:spTree>
    <p:extLst>
      <p:ext uri="{BB962C8B-B14F-4D97-AF65-F5344CB8AC3E}">
        <p14:creationId xmlns:p14="http://schemas.microsoft.com/office/powerpoint/2010/main" val="5410656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 Where shall we start?</a:t>
            </a:r>
            <a:endParaRPr lang="en-US" dirty="0"/>
          </a:p>
        </p:txBody>
      </p:sp>
      <p:sp>
        <p:nvSpPr>
          <p:cNvPr id="3" name="Content Placeholder 2"/>
          <p:cNvSpPr>
            <a:spLocks noGrp="1"/>
          </p:cNvSpPr>
          <p:nvPr>
            <p:ph idx="1"/>
          </p:nvPr>
        </p:nvSpPr>
        <p:spPr/>
        <p:txBody>
          <a:bodyPr/>
          <a:lstStyle/>
          <a:p>
            <a:r>
              <a:rPr lang="en-US" altLang="zh-CN" dirty="0" smtClean="0"/>
              <a:t>2) getting the </a:t>
            </a:r>
            <a:r>
              <a:rPr lang="en-US" altLang="zh-CN" dirty="0" err="1" smtClean="0"/>
              <a:t>svg</a:t>
            </a:r>
            <a:r>
              <a:rPr lang="en-US" altLang="zh-CN" dirty="0" smtClean="0"/>
              <a:t> diagram(shown in next slice)</a:t>
            </a:r>
          </a:p>
          <a:p>
            <a:endParaRPr lang="en-US" dirty="0"/>
          </a:p>
        </p:txBody>
      </p:sp>
    </p:spTree>
    <p:extLst>
      <p:ext uri="{BB962C8B-B14F-4D97-AF65-F5344CB8AC3E}">
        <p14:creationId xmlns:p14="http://schemas.microsoft.com/office/powerpoint/2010/main" val="23316008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947853" y="251241"/>
            <a:ext cx="10296293" cy="6361431"/>
          </a:xfrm>
          <a:prstGeom prst="rect">
            <a:avLst/>
          </a:prstGeom>
        </p:spPr>
      </p:pic>
    </p:spTree>
    <p:extLst>
      <p:ext uri="{BB962C8B-B14F-4D97-AF65-F5344CB8AC3E}">
        <p14:creationId xmlns:p14="http://schemas.microsoft.com/office/powerpoint/2010/main" val="189543428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Flame Graph</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2954" y="2343155"/>
            <a:ext cx="11706091" cy="2855508"/>
          </a:xfrm>
        </p:spPr>
      </p:pic>
    </p:spTree>
    <p:extLst>
      <p:ext uri="{BB962C8B-B14F-4D97-AF65-F5344CB8AC3E}">
        <p14:creationId xmlns:p14="http://schemas.microsoft.com/office/powerpoint/2010/main" val="84891876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 Where shall we start?</a:t>
            </a:r>
            <a:endParaRPr lang="en-US" dirty="0"/>
          </a:p>
        </p:txBody>
      </p:sp>
      <p:sp>
        <p:nvSpPr>
          <p:cNvPr id="3" name="Content Placeholder 2"/>
          <p:cNvSpPr>
            <a:spLocks noGrp="1"/>
          </p:cNvSpPr>
          <p:nvPr>
            <p:ph idx="1"/>
          </p:nvPr>
        </p:nvSpPr>
        <p:spPr/>
        <p:txBody>
          <a:bodyPr/>
          <a:lstStyle/>
          <a:p>
            <a:r>
              <a:rPr lang="en-US" altLang="zh-CN" dirty="0" smtClean="0"/>
              <a:t>3) Based on the diagrams, find out the hot program and the place to start our profiling:</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2667" y="3490084"/>
            <a:ext cx="11626666" cy="2544956"/>
          </a:xfrm>
          <a:prstGeom prst="rect">
            <a:avLst/>
          </a:prstGeom>
        </p:spPr>
      </p:pic>
    </p:spTree>
    <p:extLst>
      <p:ext uri="{BB962C8B-B14F-4D97-AF65-F5344CB8AC3E}">
        <p14:creationId xmlns:p14="http://schemas.microsoft.com/office/powerpoint/2010/main" val="64000105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NULL"/></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Savon</Template>
  <TotalTime>946</TotalTime>
  <Words>865</Words>
  <Application>Microsoft Macintosh PowerPoint</Application>
  <PresentationFormat>Widescreen</PresentationFormat>
  <Paragraphs>104</Paragraphs>
  <Slides>30</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Calibri</vt:lpstr>
      <vt:lpstr>Century Gothic</vt:lpstr>
      <vt:lpstr>Garamond</vt:lpstr>
      <vt:lpstr>宋体</vt:lpstr>
      <vt:lpstr>Arial</vt:lpstr>
      <vt:lpstr>Savon</vt:lpstr>
      <vt:lpstr>GO profiling and optimization </vt:lpstr>
      <vt:lpstr>In the last lecture: Why profiling  </vt:lpstr>
      <vt:lpstr>In my presentation </vt:lpstr>
      <vt:lpstr>Introduction: tools we can use</vt:lpstr>
      <vt:lpstr>1. Where shall we start?</vt:lpstr>
      <vt:lpstr>1. Where shall we start?</vt:lpstr>
      <vt:lpstr>PowerPoint Presentation</vt:lpstr>
      <vt:lpstr>Flame Graph</vt:lpstr>
      <vt:lpstr>1. Where shall we start?</vt:lpstr>
      <vt:lpstr>PowerPoint Presentation</vt:lpstr>
      <vt:lpstr>PowerPoint Presentation</vt:lpstr>
      <vt:lpstr>2: What and how do we profile?</vt:lpstr>
      <vt:lpstr>Result after </vt:lpstr>
      <vt:lpstr>CPU performace after profiling</vt:lpstr>
      <vt:lpstr>2: What and how do we profile?</vt:lpstr>
      <vt:lpstr>PowerPoint Presentation</vt:lpstr>
      <vt:lpstr>2: What and how do we profile?</vt:lpstr>
      <vt:lpstr>2: What and how do we profile?</vt:lpstr>
      <vt:lpstr>2: What and how do we profile?</vt:lpstr>
      <vt:lpstr>PowerPoint Presentation</vt:lpstr>
      <vt:lpstr>PowerPoint Presentation</vt:lpstr>
      <vt:lpstr>Result:</vt:lpstr>
      <vt:lpstr>2: What and how do we profile?</vt:lpstr>
      <vt:lpstr>PowerPoint Presentation</vt:lpstr>
      <vt:lpstr>Brief idea of where allocation  come from</vt:lpstr>
      <vt:lpstr>Small steps every day</vt:lpstr>
      <vt:lpstr>stackImpect</vt:lpstr>
      <vt:lpstr>Tear program apart</vt:lpstr>
      <vt:lpstr>Tear program apart</vt:lpstr>
      <vt:lpstr>Thank you </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 profiling and optimization </dc:title>
  <dc:creator>Shuyan Li</dc:creator>
  <cp:lastModifiedBy>Shuyan Li</cp:lastModifiedBy>
  <cp:revision>43</cp:revision>
  <dcterms:created xsi:type="dcterms:W3CDTF">2017-05-31T01:44:55Z</dcterms:created>
  <dcterms:modified xsi:type="dcterms:W3CDTF">2017-05-31T19:21:22Z</dcterms:modified>
</cp:coreProperties>
</file>

<file path=docProps/thumbnail.jpeg>
</file>